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2"/>
  </p:notesMasterIdLst>
  <p:sldIdLst>
    <p:sldId id="292" r:id="rId5"/>
    <p:sldId id="257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8" r:id="rId27"/>
    <p:sldId id="333" r:id="rId28"/>
    <p:sldId id="336" r:id="rId29"/>
    <p:sldId id="335" r:id="rId30"/>
    <p:sldId id="337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Roman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Roman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Roman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Roman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Roman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Roman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Roman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Roman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Roman"/>
      </a:defRPr>
    </a:lvl9pPr>
  </p:defaultTextStyle>
  <p:extLst>
    <p:ext uri="{EFAFB233-063F-42B5-8137-9DF3F51BA10A}">
      <p15:sldGuideLst xmlns:p15="http://schemas.microsoft.com/office/powerpoint/2012/main">
        <p15:guide id="1" pos="2520" userDrawn="1">
          <p15:clr>
            <a:srgbClr val="A4A3A4"/>
          </p15:clr>
        </p15:guide>
        <p15:guide id="2" orient="horz" pos="19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ngston, Mary" initials="K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B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00" autoAdjust="0"/>
    <p:restoredTop sz="73722" autoAdjust="0"/>
  </p:normalViewPr>
  <p:slideViewPr>
    <p:cSldViewPr snapToGrid="0">
      <p:cViewPr varScale="1">
        <p:scale>
          <a:sx n="42" d="100"/>
          <a:sy n="42" d="100"/>
        </p:scale>
        <p:origin x="1008" y="62"/>
      </p:cViewPr>
      <p:guideLst>
        <p:guide pos="2520"/>
        <p:guide orient="horz" pos="19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spcBef>
        <a:spcPts val="800"/>
      </a:spcBef>
      <a:defRPr sz="2400">
        <a:latin typeface="+mj-lt"/>
        <a:ea typeface="+mj-ea"/>
        <a:cs typeface="+mj-cs"/>
        <a:sym typeface="Times Roman"/>
      </a:defRPr>
    </a:lvl1pPr>
    <a:lvl2pPr indent="228600" defTabSz="1828800" latinLnBrk="0">
      <a:spcBef>
        <a:spcPts val="800"/>
      </a:spcBef>
      <a:defRPr sz="2400">
        <a:latin typeface="+mj-lt"/>
        <a:ea typeface="+mj-ea"/>
        <a:cs typeface="+mj-cs"/>
        <a:sym typeface="Times Roman"/>
      </a:defRPr>
    </a:lvl2pPr>
    <a:lvl3pPr indent="457200" defTabSz="1828800" latinLnBrk="0">
      <a:spcBef>
        <a:spcPts val="800"/>
      </a:spcBef>
      <a:defRPr sz="2400">
        <a:latin typeface="+mj-lt"/>
        <a:ea typeface="+mj-ea"/>
        <a:cs typeface="+mj-cs"/>
        <a:sym typeface="Times Roman"/>
      </a:defRPr>
    </a:lvl3pPr>
    <a:lvl4pPr indent="685800" defTabSz="1828800" latinLnBrk="0">
      <a:spcBef>
        <a:spcPts val="800"/>
      </a:spcBef>
      <a:defRPr sz="2400">
        <a:latin typeface="+mj-lt"/>
        <a:ea typeface="+mj-ea"/>
        <a:cs typeface="+mj-cs"/>
        <a:sym typeface="Times Roman"/>
      </a:defRPr>
    </a:lvl4pPr>
    <a:lvl5pPr indent="914400" defTabSz="1828800" latinLnBrk="0">
      <a:spcBef>
        <a:spcPts val="800"/>
      </a:spcBef>
      <a:defRPr sz="2400">
        <a:latin typeface="+mj-lt"/>
        <a:ea typeface="+mj-ea"/>
        <a:cs typeface="+mj-cs"/>
        <a:sym typeface="Times Roman"/>
      </a:defRPr>
    </a:lvl5pPr>
    <a:lvl6pPr indent="1143000" defTabSz="1828800" latinLnBrk="0">
      <a:spcBef>
        <a:spcPts val="800"/>
      </a:spcBef>
      <a:defRPr sz="2400">
        <a:latin typeface="+mj-lt"/>
        <a:ea typeface="+mj-ea"/>
        <a:cs typeface="+mj-cs"/>
        <a:sym typeface="Times Roman"/>
      </a:defRPr>
    </a:lvl6pPr>
    <a:lvl7pPr indent="1371600" defTabSz="1828800" latinLnBrk="0">
      <a:spcBef>
        <a:spcPts val="800"/>
      </a:spcBef>
      <a:defRPr sz="2400">
        <a:latin typeface="+mj-lt"/>
        <a:ea typeface="+mj-ea"/>
        <a:cs typeface="+mj-cs"/>
        <a:sym typeface="Times Roman"/>
      </a:defRPr>
    </a:lvl7pPr>
    <a:lvl8pPr indent="1600200" defTabSz="1828800" latinLnBrk="0">
      <a:spcBef>
        <a:spcPts val="800"/>
      </a:spcBef>
      <a:defRPr sz="2400">
        <a:latin typeface="+mj-lt"/>
        <a:ea typeface="+mj-ea"/>
        <a:cs typeface="+mj-cs"/>
        <a:sym typeface="Times Roman"/>
      </a:defRPr>
    </a:lvl8pPr>
    <a:lvl9pPr indent="1828800" defTabSz="1828800" latinLnBrk="0">
      <a:spcBef>
        <a:spcPts val="800"/>
      </a:spcBef>
      <a:defRPr sz="2400">
        <a:latin typeface="+mj-lt"/>
        <a:ea typeface="+mj-ea"/>
        <a:cs typeface="+mj-cs"/>
        <a:sym typeface="Times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endParaRPr lang="en-CA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02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580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93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80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48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 sz="1200" b="1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28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5191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3104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5051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1" dirty="0"/>
          </a:p>
        </p:txBody>
      </p:sp>
    </p:spTree>
    <p:extLst>
      <p:ext uri="{BB962C8B-B14F-4D97-AF65-F5344CB8AC3E}">
        <p14:creationId xmlns:p14="http://schemas.microsoft.com/office/powerpoint/2010/main" val="82695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spcBef>
                <a:spcPts val="0"/>
              </a:spcBef>
              <a:defRPr sz="1200" b="1"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39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1" dirty="0"/>
          </a:p>
        </p:txBody>
      </p:sp>
    </p:spTree>
    <p:extLst>
      <p:ext uri="{BB962C8B-B14F-4D97-AF65-F5344CB8AC3E}">
        <p14:creationId xmlns:p14="http://schemas.microsoft.com/office/powerpoint/2010/main" val="253753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1640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defRPr sz="1200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0354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00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spcBef>
                <a:spcPts val="0"/>
              </a:spcBef>
              <a:defRPr sz="1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293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85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2676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15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spcBef>
                <a:spcPts val="0"/>
              </a:spcBef>
              <a:defRPr sz="1200" b="1"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41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98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1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9518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81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65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69676" y="12435705"/>
            <a:ext cx="184725" cy="553992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7F31C-E063-BA8B-5D9D-8940E19B9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151889-EA93-9394-A7AE-601C98F462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27896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788025" y="1539875"/>
            <a:ext cx="14630400" cy="33369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3255625" y="4876800"/>
            <a:ext cx="7162800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54024" y="12437112"/>
            <a:ext cx="500377" cy="551177"/>
          </a:xfrm>
          <a:prstGeom prst="rect">
            <a:avLst/>
          </a:prstGeom>
          <a:ln w="25400">
            <a:miter lim="400000"/>
          </a:ln>
        </p:spPr>
        <p:txBody>
          <a:bodyPr wrap="none" lIns="91437" tIns="91437" rIns="91437" bIns="91437" anchor="ctr">
            <a:spAutoFit/>
          </a:bodyPr>
          <a:lstStyle>
            <a:lvl1pPr algn="r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</p:sldLayoutIdLst>
  <p:transition spd="med"/>
  <p:txStyles>
    <p:titleStyle>
      <a:lvl1pPr marL="0" marR="0" indent="0" algn="l" defTabSz="914400" rtl="0" latinLnBrk="0">
        <a:lnSpc>
          <a:spcPts val="16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70C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ts val="16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70C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ts val="16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70C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ts val="16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70C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ts val="16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70C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ts val="16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70C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ts val="16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70C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ts val="16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70C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ts val="16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70C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625287" marR="0" indent="-625287" algn="l" defTabSz="914400" rtl="0" latinLnBrk="0">
        <a:lnSpc>
          <a:spcPct val="110000"/>
        </a:lnSpc>
        <a:spcBef>
          <a:spcPts val="1400"/>
        </a:spcBef>
        <a:spcAft>
          <a:spcPts val="0"/>
        </a:spcAft>
        <a:buClrTx/>
        <a:buSzPct val="100000"/>
        <a:buFontTx/>
        <a:buChar char="»"/>
        <a:tabLst/>
        <a:defRPr sz="6200" b="0" i="1" u="none" strike="noStrike" cap="none" spc="0" baseline="0"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1pPr>
      <a:lvl2pPr marL="0" marR="0" indent="342900" algn="l" defTabSz="914400" rtl="0" latinLnBrk="0">
        <a:lnSpc>
          <a:spcPct val="11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6200" b="0" i="1" u="none" strike="noStrike" cap="none" spc="0" baseline="0"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2pPr>
      <a:lvl3pPr marL="0" marR="0" indent="342900" algn="l" defTabSz="914400" rtl="0" latinLnBrk="0">
        <a:lnSpc>
          <a:spcPct val="11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6200" b="0" i="1" u="none" strike="noStrike" cap="none" spc="0" baseline="0"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3pPr>
      <a:lvl4pPr marL="0" marR="0" indent="342900" algn="l" defTabSz="914400" rtl="0" latinLnBrk="0">
        <a:lnSpc>
          <a:spcPct val="11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6200" b="0" i="1" u="none" strike="noStrike" cap="none" spc="0" baseline="0"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4pPr>
      <a:lvl5pPr marL="0" marR="0" indent="342900" algn="l" defTabSz="914400" rtl="0" latinLnBrk="0">
        <a:lnSpc>
          <a:spcPct val="11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6200" b="0" i="1" u="none" strike="noStrike" cap="none" spc="0" baseline="0"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5pPr>
      <a:lvl6pPr marL="0" marR="0" indent="342900" algn="l" defTabSz="914400" rtl="0" latinLnBrk="0">
        <a:lnSpc>
          <a:spcPct val="11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6200" b="0" i="1" u="none" strike="noStrike" cap="none" spc="0" baseline="0"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6pPr>
      <a:lvl7pPr marL="0" marR="0" indent="342900" algn="l" defTabSz="914400" rtl="0" latinLnBrk="0">
        <a:lnSpc>
          <a:spcPct val="11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6200" b="0" i="1" u="none" strike="noStrike" cap="none" spc="0" baseline="0"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7pPr>
      <a:lvl8pPr marL="0" marR="0" indent="342900" algn="l" defTabSz="914400" rtl="0" latinLnBrk="0">
        <a:lnSpc>
          <a:spcPct val="11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6200" b="0" i="1" u="none" strike="noStrike" cap="none" spc="0" baseline="0"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8pPr>
      <a:lvl9pPr marL="0" marR="0" indent="342900" algn="l" defTabSz="914400" rtl="0" latinLnBrk="0">
        <a:lnSpc>
          <a:spcPct val="11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6200" b="0" i="1" u="none" strike="noStrike" cap="none" spc="0" baseline="0"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69544396/896d0842ef?share=cop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over with squares&#10;&#10;Description automatically generated">
            <a:extLst>
              <a:ext uri="{FF2B5EF4-FFF2-40B4-BE49-F238E27FC236}">
                <a16:creationId xmlns:a16="http://schemas.microsoft.com/office/drawing/2014/main" id="{E6BA9B66-2AC5-7223-03A1-E1BBDA431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155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10903941" cy="10218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Population Growth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4038599" y="4760833"/>
            <a:ext cx="20166107" cy="267002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Nova SAFE </a:t>
            </a: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Translations of safety materials in nine languages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Hosted sessions to ensure workers are supported</a:t>
            </a:r>
          </a:p>
        </p:txBody>
      </p:sp>
    </p:spTree>
    <p:extLst>
      <p:ext uri="{BB962C8B-B14F-4D97-AF65-F5344CB8AC3E}">
        <p14:creationId xmlns:p14="http://schemas.microsoft.com/office/powerpoint/2010/main" val="281519175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15834778" cy="10218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Workers’ Compensation System 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4038599" y="4760833"/>
            <a:ext cx="20166107" cy="178363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Committee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Recommendations for System Improvement</a:t>
            </a:r>
          </a:p>
        </p:txBody>
      </p:sp>
    </p:spTree>
    <p:extLst>
      <p:ext uri="{BB962C8B-B14F-4D97-AF65-F5344CB8AC3E}">
        <p14:creationId xmlns:p14="http://schemas.microsoft.com/office/powerpoint/2010/main" val="426868272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18074173" cy="18589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Workers’ Compensation System and </a:t>
            </a:r>
            <a:br>
              <a:rPr lang="en-CA" sz="6400" dirty="0"/>
            </a:br>
            <a:r>
              <a:rPr lang="en-CA" sz="6400" dirty="0"/>
              <a:t>Psychological Health and Safety Consultation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4038599" y="5377058"/>
            <a:ext cx="20166107" cy="267002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WCB System Improvements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Psychological Health and Safety, with focus on Harassment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October 26 – November 29, 2023</a:t>
            </a:r>
          </a:p>
        </p:txBody>
      </p:sp>
      <p:pic>
        <p:nvPicPr>
          <p:cNvPr id="4" name="OUR SERVICES 3 IMAGES.jpg" descr="OUR SERVICES 3 IMAGES.jpg">
            <a:extLst>
              <a:ext uri="{FF2B5EF4-FFF2-40B4-BE49-F238E27FC236}">
                <a16:creationId xmlns:a16="http://schemas.microsoft.com/office/drawing/2014/main" id="{5415C113-2BBA-5722-1A77-10E9CEB54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92" t="11805" r="37840" b="9109"/>
          <a:stretch/>
        </p:blipFill>
        <p:spPr>
          <a:xfrm>
            <a:off x="4038599" y="8728145"/>
            <a:ext cx="3524250" cy="3159056"/>
          </a:xfrm>
          <a:prstGeom prst="rect">
            <a:avLst/>
          </a:prstGeom>
          <a:effectLst/>
        </p:spPr>
      </p:pic>
      <p:pic>
        <p:nvPicPr>
          <p:cNvPr id="5" name="OUR SERVICES 3 IMAGES.jpg" descr="OUR SERVICES 3 IMAGES.jpg">
            <a:extLst>
              <a:ext uri="{FF2B5EF4-FFF2-40B4-BE49-F238E27FC236}">
                <a16:creationId xmlns:a16="http://schemas.microsoft.com/office/drawing/2014/main" id="{8BADA462-960D-1CA6-B8C1-E07362DE1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1" t="11805" r="67170" b="9110"/>
          <a:stretch/>
        </p:blipFill>
        <p:spPr>
          <a:xfrm>
            <a:off x="8324870" y="8728145"/>
            <a:ext cx="3714730" cy="3159057"/>
          </a:xfrm>
          <a:prstGeom prst="rect">
            <a:avLst/>
          </a:prstGeom>
        </p:spPr>
      </p:pic>
      <p:pic>
        <p:nvPicPr>
          <p:cNvPr id="6" name="OUR SERVICES 3 IMAGES.jpg" descr="OUR SERVICES 3 IMAGES.jpg">
            <a:extLst>
              <a:ext uri="{FF2B5EF4-FFF2-40B4-BE49-F238E27FC236}">
                <a16:creationId xmlns:a16="http://schemas.microsoft.com/office/drawing/2014/main" id="{2822615D-F143-65CC-4C6C-C6972D777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64" t="11447" r="3503" b="8432"/>
          <a:stretch/>
        </p:blipFill>
        <p:spPr>
          <a:xfrm>
            <a:off x="12801621" y="8728145"/>
            <a:ext cx="41719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971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10863865" cy="18589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Occupational Health and </a:t>
            </a:r>
            <a:br>
              <a:rPr lang="en-CA" sz="6400" dirty="0"/>
            </a:br>
            <a:r>
              <a:rPr lang="en-CA" sz="6400" dirty="0"/>
              <a:t>Safety Advisory Committee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4038599" y="5377058"/>
            <a:ext cx="20166107" cy="532921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Focus areas for 2022–2025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Impact of COVID-19 and infectious disease on OHS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Leadership &amp; Innovation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 Collaboration, Engagement, and Inclusion</a:t>
            </a:r>
          </a:p>
          <a:p>
            <a:pPr>
              <a:lnSpc>
                <a:spcPct val="120000"/>
              </a:lnSpc>
            </a:pPr>
            <a:endParaRPr lang="en-CA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Report on first priority being finalized</a:t>
            </a:r>
          </a:p>
        </p:txBody>
      </p:sp>
    </p:spTree>
    <p:extLst>
      <p:ext uri="{BB962C8B-B14F-4D97-AF65-F5344CB8AC3E}">
        <p14:creationId xmlns:p14="http://schemas.microsoft.com/office/powerpoint/2010/main" val="27358737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4062324" cy="10218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Welcome!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3943932" y="5308478"/>
            <a:ext cx="20166107" cy="267002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Scott </a:t>
            </a:r>
            <a:r>
              <a:rPr lang="en-CA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Nauss</a:t>
            </a:r>
            <a:endParaRPr lang="en-CA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Senior Executive Director, Safety Branch </a:t>
            </a:r>
            <a:b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Labour, Skills and Immigration</a:t>
            </a:r>
          </a:p>
        </p:txBody>
      </p:sp>
    </p:spTree>
    <p:extLst>
      <p:ext uri="{BB962C8B-B14F-4D97-AF65-F5344CB8AC3E}">
        <p14:creationId xmlns:p14="http://schemas.microsoft.com/office/powerpoint/2010/main" val="27138203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9379BA07-7D38-CAD5-1288-3EA15A45A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32" y="4333609"/>
            <a:ext cx="12216384" cy="690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4B2098-11FE-944C-66FC-D1F133F9D599}"/>
              </a:ext>
            </a:extLst>
          </p:cNvPr>
          <p:cNvSpPr txBox="1"/>
          <p:nvPr/>
        </p:nvSpPr>
        <p:spPr>
          <a:xfrm>
            <a:off x="4828032" y="2450592"/>
            <a:ext cx="11448288" cy="92332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imes Roman"/>
              </a:rPr>
              <a:t>WSIS Highlights Video</a:t>
            </a:r>
            <a:endParaRPr kumimoji="0" lang="en-CA" sz="4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99648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5936234" cy="10218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Guest Speaker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4038599" y="5377058"/>
            <a:ext cx="20166107" cy="267002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Anna McBeth</a:t>
            </a:r>
            <a:endParaRPr lang="en-CA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Supervisor for Youth and Bridging Programs</a:t>
            </a:r>
          </a:p>
          <a:p>
            <a:pPr>
              <a:lnSpc>
                <a:spcPct val="120000"/>
              </a:lnSpc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Immigrant Services Association of Nova Scotia (ISANS)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D731B-BBC3-EC00-1CB7-C41166F54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926" y="9107316"/>
            <a:ext cx="4161282" cy="221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274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16564144" cy="10218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Heads of Agencies Operational Highlights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4038599" y="5377058"/>
            <a:ext cx="20166107" cy="621561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Karen Adams – WCB Nova Scotia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Fred Jeffers – Safety Branch, Nova Scotia Department of Labour, </a:t>
            </a:r>
            <a:b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Skills and Immigration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Sandy MacIntosh – Workers’ Compensation Appeals Tribunal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Kenneth LeBlanc – Workers’ Advisers Program</a:t>
            </a:r>
          </a:p>
          <a:p>
            <a:pPr>
              <a:lnSpc>
                <a:spcPct val="120000"/>
              </a:lnSpc>
            </a:pPr>
            <a:endParaRPr lang="en-CA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CA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488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3517213" y="3776858"/>
            <a:ext cx="20166107" cy="621561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Karen Adams – Chief Executive Officer</a:t>
            </a:r>
          </a:p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WCB Nova Scotia</a:t>
            </a:r>
          </a:p>
          <a:p>
            <a:pPr>
              <a:lnSpc>
                <a:spcPct val="120000"/>
              </a:lnSpc>
            </a:pPr>
            <a:endParaRPr lang="en-C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45 days – Listening and Learning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on our progress in 2022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 ways of working together to achieve improvements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Committed to a better future</a:t>
            </a:r>
            <a:endParaRPr lang="en-CA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9953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3768673" y="3365378"/>
            <a:ext cx="20166107" cy="798840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Fred Jeffers – Executive Director</a:t>
            </a:r>
          </a:p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OHS Division, Labour, Skills and Immigration</a:t>
            </a:r>
          </a:p>
          <a:p>
            <a:pPr>
              <a:lnSpc>
                <a:spcPct val="120000"/>
              </a:lnSpc>
            </a:pPr>
            <a:endParaRPr lang="en-CA" b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Health Care Initiative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Fish Safe NS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Construction Safety NS – </a:t>
            </a:r>
            <a:r>
              <a:rPr lang="en-CA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TieOFF.NS</a:t>
            </a: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Campaign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OHS Trust Fund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Signal Newsletter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346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1"/>
          <p:cNvSpPr txBox="1"/>
          <p:nvPr/>
        </p:nvSpPr>
        <p:spPr>
          <a:xfrm>
            <a:off x="3195485" y="4354082"/>
            <a:ext cx="17993029" cy="58685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defRPr sz="64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70C0"/>
                </a:solidFill>
              </a:rPr>
              <a:t>Welcome to the W</a:t>
            </a:r>
            <a:r>
              <a:rPr lang="en-US" dirty="0">
                <a:solidFill>
                  <a:srgbClr val="0070C0"/>
                </a:solidFill>
              </a:rPr>
              <a:t>orkplace Safety and Insurance System 2023</a:t>
            </a:r>
            <a:r>
              <a:rPr dirty="0">
                <a:solidFill>
                  <a:srgbClr val="0070C0"/>
                </a:solidFill>
              </a:rPr>
              <a:t> Annual Meeting</a:t>
            </a:r>
            <a:endParaRPr lang="en-US" dirty="0">
              <a:solidFill>
                <a:srgbClr val="0070C0"/>
              </a:solidFill>
            </a:endParaRPr>
          </a:p>
          <a:p>
            <a:pPr algn="ctr">
              <a:defRPr sz="64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CA" dirty="0">
              <a:solidFill>
                <a:srgbClr val="0070C0"/>
              </a:solidFill>
            </a:endParaRPr>
          </a:p>
          <a:p>
            <a:pPr algn="ctr">
              <a:defRPr sz="64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CA" i="1" dirty="0">
                <a:solidFill>
                  <a:srgbClr val="0070C0"/>
                </a:solidFill>
              </a:rPr>
              <a:t>A Renewed Path Forward</a:t>
            </a:r>
            <a:r>
              <a:rPr i="1" dirty="0"/>
              <a:t> </a:t>
            </a:r>
          </a:p>
          <a:p>
            <a:pPr>
              <a:defRPr sz="64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lnSpc>
                <a:spcPts val="6500"/>
              </a:lnSpc>
              <a:defRPr sz="4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3494353" y="3292994"/>
            <a:ext cx="20166107" cy="621561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Sandy MacIntosh – Chief Appeals Commissioner</a:t>
            </a:r>
          </a:p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Workers’ Compensation Appeals Tribunal</a:t>
            </a:r>
          </a:p>
          <a:p>
            <a:pPr>
              <a:lnSpc>
                <a:spcPct val="120000"/>
              </a:lnSpc>
            </a:pPr>
            <a:endParaRPr lang="en-CA" b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Timelines are improving, with more appeals resolved within a year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of appeals are resolved within 6 months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 inventory of just over 500 appeals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41632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3192779" y="2863797"/>
            <a:ext cx="20166107" cy="710200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Kenneth LeBlanc – Chief Workers’ Adviser</a:t>
            </a:r>
          </a:p>
          <a:p>
            <a:pPr>
              <a:lnSpc>
                <a:spcPct val="120000"/>
              </a:lnSpc>
            </a:pP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Workers’ Advisers Program</a:t>
            </a:r>
          </a:p>
          <a:p>
            <a:pPr>
              <a:lnSpc>
                <a:spcPct val="120000"/>
              </a:lnSpc>
            </a:pPr>
            <a:endParaRPr lang="en-C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Received 733 requests for assistance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service to 1772 workers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wait time 5.1 weeks vs target of 6 weeks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Client satisfaction 96.3%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81766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8896981" cy="10218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Aligned Organizations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4038599" y="5377058"/>
            <a:ext cx="20166107" cy="35564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 of the Worker Counsellor 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 of the Employer Advisor Nova Scotia 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Injured Workers Association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CA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9665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15328229" cy="10218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Office of the Worker Counsellor (OWC)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BBDEB-500E-2142-15B5-0C455A6DD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4006" y="4931410"/>
            <a:ext cx="17611010" cy="659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7888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17522740" cy="10218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Office of the Employer Advisor NS (OEA NS)</a:t>
            </a:r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28F55CA4-A45D-D7FA-34AA-BED7474F5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05" y="5378450"/>
            <a:ext cx="17227289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3982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265753" y="3069444"/>
            <a:ext cx="11315912" cy="10218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6400" dirty="0"/>
              <a:t>Injured Workers Association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2689859" y="4805558"/>
            <a:ext cx="20166107" cy="35564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Assistance, advocacy and support to injured workers and their families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 workers in return to work/case conferences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Assist with case management and appeals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Participate in consultations/committees</a:t>
            </a:r>
          </a:p>
        </p:txBody>
      </p:sp>
    </p:spTree>
    <p:extLst>
      <p:ext uri="{BB962C8B-B14F-4D97-AF65-F5344CB8AC3E}">
        <p14:creationId xmlns:p14="http://schemas.microsoft.com/office/powerpoint/2010/main" val="415856017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A9B66-2AC5-7223-03A1-E1BBDA431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518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2" y="3046584"/>
            <a:ext cx="13902108" cy="18589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CA" sz="6400" dirty="0"/>
              <a:t>Thank you for attending the 2023 WSIS Annual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3101339" y="5262758"/>
            <a:ext cx="20166107" cy="621561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meeting has now concluded.</a:t>
            </a:r>
          </a:p>
          <a:p>
            <a:pPr>
              <a:lnSpc>
                <a:spcPct val="120000"/>
              </a:lnSpc>
            </a:pPr>
            <a:endParaRPr lang="en-CA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CA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complete our WSIS Annual Meeting Survey </a:t>
            </a:r>
            <a:r>
              <a:rPr lang="en-CA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available </a:t>
            </a:r>
            <a:r>
              <a:rPr lang="en-CA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our website, </a:t>
            </a:r>
            <a:r>
              <a:rPr lang="en-CA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 the QR code included on the performance summary handout on each table.</a:t>
            </a:r>
          </a:p>
          <a:p>
            <a:pPr>
              <a:lnSpc>
                <a:spcPct val="120000"/>
              </a:lnSpc>
            </a:pPr>
            <a:endParaRPr lang="en-CA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CA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wsis.ns.ca </a:t>
            </a: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542103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37B0A4FD-6E26-0A01-12A9-3EE7875422B1}"/>
              </a:ext>
            </a:extLst>
          </p:cNvPr>
          <p:cNvSpPr txBox="1"/>
          <p:nvPr/>
        </p:nvSpPr>
        <p:spPr>
          <a:xfrm>
            <a:off x="3997273" y="3046584"/>
            <a:ext cx="3196703" cy="10218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400" dirty="0"/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B1C99-1CC7-AAC0-186A-0F669787779E}"/>
              </a:ext>
            </a:extLst>
          </p:cNvPr>
          <p:cNvSpPr txBox="1"/>
          <p:nvPr/>
        </p:nvSpPr>
        <p:spPr>
          <a:xfrm>
            <a:off x="4038599" y="4760833"/>
            <a:ext cx="20166107" cy="621561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Welcome/Introductions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Coordinating Committee: Priorities and Achievements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renewed path forward: WSIS Partnership Highlights Video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Guest Speaker </a:t>
            </a: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Anna McBeth, Supervisor, Youth and Bridging Programs, Immigrant Services Association of Nova Scotia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Heads of Agencies: Key Initiatives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50810643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7FBE1-410D-D189-D1F8-CBAF2A1B5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410" y="3839509"/>
            <a:ext cx="11963622" cy="36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950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BDF5EB-A2E0-F8D2-C5BE-2DFD508BC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09" r="2330" b="2894"/>
          <a:stretch/>
        </p:blipFill>
        <p:spPr>
          <a:xfrm>
            <a:off x="3068984" y="2522830"/>
            <a:ext cx="18246032" cy="99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3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EA5CC-ABC9-67A4-0A32-3FBF5EB4D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586" y="2447163"/>
            <a:ext cx="15682974" cy="882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464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circle with white arrows and black text&#10;&#10;Description automatically generated">
            <a:extLst>
              <a:ext uri="{FF2B5EF4-FFF2-40B4-BE49-F238E27FC236}">
                <a16:creationId xmlns:a16="http://schemas.microsoft.com/office/drawing/2014/main" id="{C1A2364A-C1FB-9BB7-BEA5-2AEA58FB7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69" y="4102100"/>
            <a:ext cx="17595062" cy="4889500"/>
          </a:xfrm>
          <a:prstGeom prst="rect">
            <a:avLst/>
          </a:prstGeom>
        </p:spPr>
      </p:pic>
      <p:sp>
        <p:nvSpPr>
          <p:cNvPr id="4" name="Agenda">
            <a:extLst>
              <a:ext uri="{FF2B5EF4-FFF2-40B4-BE49-F238E27FC236}">
                <a16:creationId xmlns:a16="http://schemas.microsoft.com/office/drawing/2014/main" id="{FFAAAA94-C1BB-B367-2672-DA1688A25DF9}"/>
              </a:ext>
            </a:extLst>
          </p:cNvPr>
          <p:cNvSpPr txBox="1"/>
          <p:nvPr/>
        </p:nvSpPr>
        <p:spPr>
          <a:xfrm>
            <a:off x="3895673" y="2570334"/>
            <a:ext cx="12210388" cy="8125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800" b="0" dirty="0">
                <a:solidFill>
                  <a:schemeClr val="bg2"/>
                </a:solidFill>
              </a:rPr>
              <a:t>New beginnings: Our Approved Rate Range</a:t>
            </a:r>
            <a:endParaRPr sz="4800" b="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3787A-448A-C75C-06F2-B16E8D57F262}"/>
              </a:ext>
            </a:extLst>
          </p:cNvPr>
          <p:cNvSpPr txBox="1"/>
          <p:nvPr/>
        </p:nvSpPr>
        <p:spPr>
          <a:xfrm>
            <a:off x="3108719" y="9463238"/>
            <a:ext cx="5520931" cy="1078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sz="2800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Finally – financial sustainability has allowed a new conversation.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FC318-A2B2-23A0-A32A-E7BA6F657536}"/>
              </a:ext>
            </a:extLst>
          </p:cNvPr>
          <p:cNvSpPr txBox="1"/>
          <p:nvPr/>
        </p:nvSpPr>
        <p:spPr>
          <a:xfrm>
            <a:off x="9622090" y="9463238"/>
            <a:ext cx="5112222" cy="211307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sz="2800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Assures ongoing financial sustainability, ensuring we never repeat the legacy of an underfunded system.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F5A93-EE56-7B33-D533-09FFE473B494}"/>
              </a:ext>
            </a:extLst>
          </p:cNvPr>
          <p:cNvSpPr txBox="1"/>
          <p:nvPr/>
        </p:nvSpPr>
        <p:spPr>
          <a:xfrm>
            <a:off x="15193345" y="9463238"/>
            <a:ext cx="6731472" cy="26301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sz="2800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Give Nova Scotia’s employers and workers a clear understanding of when improvements to rates are feasible, and when we might recommend benefit changes to government.</a:t>
            </a:r>
          </a:p>
        </p:txBody>
      </p:sp>
    </p:spTree>
    <p:extLst>
      <p:ext uri="{BB962C8B-B14F-4D97-AF65-F5344CB8AC3E}">
        <p14:creationId xmlns:p14="http://schemas.microsoft.com/office/powerpoint/2010/main" val="387421862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>
            <a:extLst>
              <a:ext uri="{FF2B5EF4-FFF2-40B4-BE49-F238E27FC236}">
                <a16:creationId xmlns:a16="http://schemas.microsoft.com/office/drawing/2014/main" id="{6E6F3D57-CF54-BE0E-21D2-AD73FF22F248}"/>
              </a:ext>
            </a:extLst>
          </p:cNvPr>
          <p:cNvSpPr txBox="1"/>
          <p:nvPr/>
        </p:nvSpPr>
        <p:spPr>
          <a:xfrm>
            <a:off x="3997273" y="3402150"/>
            <a:ext cx="15834778" cy="193590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85000"/>
              </a:lnSpc>
              <a:defRPr sz="7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400" dirty="0"/>
              <a:t>Stakeholder Counselor Program Review</a:t>
            </a:r>
          </a:p>
          <a:p>
            <a:pPr>
              <a:spcAft>
                <a:spcPts val="600"/>
              </a:spcAft>
            </a:pPr>
            <a:r>
              <a:rPr lang="en-US" sz="6400" i="1" dirty="0"/>
              <a:t>Update</a:t>
            </a:r>
            <a:endParaRPr sz="6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9B54C-5855-1912-E55B-379E74814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41" y="5979218"/>
            <a:ext cx="4340728" cy="4334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3DCEF-D882-4BD1-B352-FD28927BD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0200" y="6088955"/>
            <a:ext cx="4749196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9074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769C1-3B7C-5571-97D7-B395D0EE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83" y="4442183"/>
            <a:ext cx="7628918" cy="2508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0280E3-52B7-2C32-A9AC-ECFCBD024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665" y="5225930"/>
            <a:ext cx="10607387" cy="11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214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Times Roman"/>
        <a:ea typeface="Times Roman"/>
        <a:cs typeface="Times Roman"/>
      </a:majorFont>
      <a:minorFont>
        <a:latin typeface="Helvetica"/>
        <a:ea typeface="Helvetica"/>
        <a:cs typeface="Helvetica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Times Roman"/>
        <a:ea typeface="Times Roman"/>
        <a:cs typeface="Times Roman"/>
      </a:majorFont>
      <a:minorFont>
        <a:latin typeface="Helvetica"/>
        <a:ea typeface="Helvetica"/>
        <a:cs typeface="Helvetica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681cc3f-b76e-47d9-a37f-8fa27345756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5F6100673726439A774BCF88F96A2B" ma:contentTypeVersion="7" ma:contentTypeDescription="Create a new document." ma:contentTypeScope="" ma:versionID="46902529bb3a0c9a32c8f26ee9012a59">
  <xsd:schema xmlns:xsd="http://www.w3.org/2001/XMLSchema" xmlns:xs="http://www.w3.org/2001/XMLSchema" xmlns:p="http://schemas.microsoft.com/office/2006/metadata/properties" xmlns:ns3="f681cc3f-b76e-47d9-a37f-8fa273457560" xmlns:ns4="d5e4661e-addf-428c-b56b-4a7b682fb020" targetNamespace="http://schemas.microsoft.com/office/2006/metadata/properties" ma:root="true" ma:fieldsID="e14b8a6260618ac3803f301295802a27" ns3:_="" ns4:_="">
    <xsd:import namespace="f681cc3f-b76e-47d9-a37f-8fa273457560"/>
    <xsd:import namespace="d5e4661e-addf-428c-b56b-4a7b682fb0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1cc3f-b76e-47d9-a37f-8fa2734575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4661e-addf-428c-b56b-4a7b682fb0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B05C23-DD8A-4000-BDA8-48ECF33AD2B3}">
  <ds:schemaRefs>
    <ds:schemaRef ds:uri="http://purl.org/dc/dcmitype/"/>
    <ds:schemaRef ds:uri="http://schemas.microsoft.com/office/2006/metadata/properties"/>
    <ds:schemaRef ds:uri="f681cc3f-b76e-47d9-a37f-8fa273457560"/>
    <ds:schemaRef ds:uri="d5e4661e-addf-428c-b56b-4a7b682fb020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E53382D-B324-4919-9593-9EFB2D3283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6C0B9D-BD44-4D5E-9D38-49CAB9D910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81cc3f-b76e-47d9-a37f-8fa273457560"/>
    <ds:schemaRef ds:uri="d5e4661e-addf-428c-b56b-4a7b682fb0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569</Words>
  <Application>Microsoft Office PowerPoint</Application>
  <PresentationFormat>Custom</PresentationFormat>
  <Paragraphs>92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Times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Corra, Denise</dc:creator>
  <cp:keywords>WSIS Annual Meeting; Presentation</cp:keywords>
  <cp:lastModifiedBy>Clark, Caitie</cp:lastModifiedBy>
  <cp:revision>117</cp:revision>
  <dcterms:modified xsi:type="dcterms:W3CDTF">2023-10-12T13:57:21Z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0x010100695F6100673726439A774BCF88F96A2B</vt:lpwstr>
  </property>
  <property fmtid="{D5CDD505-2E9C-101B-9397-08002B2CF9AE}" pid="3" name="_dlc_DocIdItemGuid">
    <vt:lpwstr>5b53f225-c1d5-4b2e-99ed-7fc28ed19598</vt:lpwstr>
  </property>
  <property fmtid="{D5CDD505-2E9C-101B-9397-08002B2CF9AE}" pid="4" name="TaxKeyword">
    <vt:lpwstr>2060;#WSIS Annual Meeting|f77b07e1-8041-4b9e-955f-149239ea4912;#1634;#Presentation|1d545e62-a8c1-41bd-bbb6-ff1ddf9e84a4</vt:lpwstr>
  </property>
  <property fmtid="{D5CDD505-2E9C-101B-9397-08002B2CF9AE}" pid="5" name="WCB Department">
    <vt:lpwstr>1;#Communications and Marketing|ee0fe06f-39a1-49d1-871f-9605fb0e3a2c</vt:lpwstr>
  </property>
  <property fmtid="{D5CDD505-2E9C-101B-9397-08002B2CF9AE}" pid="6" name="Document Type">
    <vt:lpwstr>16;#Presentation|89697c0d-7299-4fbf-9243-58cc68eb0318</vt:lpwstr>
  </property>
</Properties>
</file>